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9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FDAC9-BE2E-4B9D-BE9A-A357F7427D5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2874-6AEB-4EC8-9BFF-9A1EB5DB1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6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But that is </a:t>
            </a:r>
            <a:r>
              <a:rPr lang="pl-PL" noProof="0" dirty="0"/>
              <a:t>a </a:t>
            </a:r>
            <a:r>
              <a:rPr lang="en-US" noProof="0" dirty="0"/>
              <a:t>modern definition of computer. The word came from „compute” which means to calculate, now it also means to use a computer or calculator</a:t>
            </a:r>
            <a:r>
              <a:rPr lang="pl-PL" noProof="0" dirty="0"/>
              <a:t>. </a:t>
            </a:r>
            <a:r>
              <a:rPr lang="en-US" noProof="0" dirty="0"/>
              <a:t>So a computer is </a:t>
            </a:r>
            <a:r>
              <a:rPr lang="pl-PL" noProof="0" dirty="0"/>
              <a:t>a </a:t>
            </a:r>
            <a:r>
              <a:rPr lang="en-US" noProof="0" dirty="0"/>
              <a:t>machine that calculates, or a person. Believe it or not but a computer is also a job. For example</a:t>
            </a:r>
            <a:r>
              <a:rPr lang="pl-PL" noProof="0" dirty="0"/>
              <a:t>:</a:t>
            </a:r>
            <a:r>
              <a:rPr lang="en-US" noProof="0" dirty="0"/>
              <a:t> during the early days of</a:t>
            </a:r>
            <a:r>
              <a:rPr lang="pl-PL" noProof="0" dirty="0"/>
              <a:t> </a:t>
            </a:r>
            <a:r>
              <a:rPr lang="en-US" noProof="0" dirty="0"/>
              <a:t>space travel in the </a:t>
            </a:r>
            <a:r>
              <a:rPr lang="pl-PL" noProof="0" dirty="0"/>
              <a:t>19</a:t>
            </a:r>
            <a:r>
              <a:rPr lang="en-US" noProof="0" dirty="0"/>
              <a:t>60s</a:t>
            </a:r>
            <a:r>
              <a:rPr lang="pl-PL" noProof="0" dirty="0"/>
              <a:t> most of the </a:t>
            </a:r>
            <a:r>
              <a:rPr lang="en-US" noProof="0" dirty="0"/>
              <a:t>calculations were done by mathematicians also known as computers.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but let's be honest, there's no</a:t>
            </a:r>
            <a:r>
              <a:rPr lang="pl-PL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noProof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'automation' we want</a:t>
            </a:r>
            <a:r>
              <a:rPr lang="pl-PL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0" noProof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because the user still had to make all calculations by hand.</a:t>
            </a:r>
            <a:r>
              <a:rPr lang="pl-PL" b="0" i="0" noProof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pl-PL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nd</a:t>
            </a:r>
            <a:r>
              <a:rPr 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pl-PL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could add two numbers... speeding at least addition.</a:t>
            </a:r>
            <a:endParaRPr lang="en-US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, and made basic concepts of binary</a:t>
            </a:r>
            <a:r>
              <a:rPr lang="pl-PL" dirty="0"/>
              <a:t> </a:t>
            </a:r>
            <a:r>
              <a:rPr lang="en-US" noProof="0" dirty="0"/>
              <a:t>number</a:t>
            </a:r>
            <a:r>
              <a:rPr lang="en-US" dirty="0"/>
              <a:t> system which is the basics of all computers.</a:t>
            </a:r>
            <a:r>
              <a:rPr lang="pl-PL" dirty="0"/>
              <a:t> It </a:t>
            </a:r>
            <a:r>
              <a:rPr lang="en-US" noProof="0" dirty="0"/>
              <a:t>would operate on 8-digit numbers and give 16-digit output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0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But he got an even better idea. The Analytical Engine</a:t>
            </a:r>
            <a:r>
              <a:rPr lang="pl-PL" dirty="0"/>
              <a:t>. It </a:t>
            </a:r>
            <a:r>
              <a:rPr lang="en-US" dirty="0"/>
              <a:t>incorporated an arithmetic logic unit, control flow in the form of conditional branching and loops, and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en-US" dirty="0"/>
              <a:t> integrated memory, making it the first </a:t>
            </a:r>
            <a:r>
              <a:rPr lang="pl-PL" dirty="0" err="1"/>
              <a:t>ever</a:t>
            </a:r>
            <a:r>
              <a:rPr lang="pl-PL" dirty="0"/>
              <a:t> </a:t>
            </a:r>
            <a:r>
              <a:rPr lang="en-US" dirty="0"/>
              <a:t>design for a general-purpose computer</a:t>
            </a:r>
            <a:r>
              <a:rPr lang="pl-PL" dirty="0"/>
              <a:t>. U</a:t>
            </a:r>
            <a:r>
              <a:rPr lang="en-US" dirty="0" err="1"/>
              <a:t>nfortunately</a:t>
            </a:r>
            <a:r>
              <a:rPr lang="en-US" dirty="0"/>
              <a:t> he was never able to complete construction of his machine due </a:t>
            </a:r>
            <a:r>
              <a:rPr lang="pl-PL" dirty="0"/>
              <a:t>to </a:t>
            </a:r>
            <a:r>
              <a:rPr lang="en-US" dirty="0"/>
              <a:t>inadequate funding.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Simply a Turing machine consists of</a:t>
            </a:r>
            <a:r>
              <a:rPr lang="pl-PL" dirty="0"/>
              <a:t>: </a:t>
            </a:r>
            <a:r>
              <a:rPr lang="en-US" b="0" i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An infinite tape with storage cells and a </a:t>
            </a:r>
            <a:r>
              <a:rPr lang="en-US" b="0" i="1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read/write-device</a:t>
            </a:r>
            <a:r>
              <a:rPr lang="en-US" b="0" i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 that can move on the tape</a:t>
            </a:r>
            <a:r>
              <a:rPr lang="pl-PL" b="0" i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It was </a:t>
            </a:r>
            <a:r>
              <a:rPr lang="en-US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designed to show if a computer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or programming language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 can, theoretically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 s</a:t>
            </a:r>
            <a:r>
              <a:rPr lang="en-US" b="0" i="0" noProof="0" dirty="0" err="1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peakin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, complete any algorithm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or task given</a:t>
            </a:r>
            <a:r>
              <a:rPr lang="pl-PL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noProof="0" dirty="0">
                <a:solidFill>
                  <a:srgbClr val="ABA598"/>
                </a:solidFill>
                <a:effectLst/>
                <a:latin typeface="Arial" panose="020B0604020202020204" pitchFamily="34" charset="0"/>
              </a:rPr>
              <a:t>Turing completeness is the ability for a system of instructions to simulate a Turing machine.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9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machine </a:t>
            </a:r>
            <a:r>
              <a:rPr lang="en-US" noProof="0" dirty="0"/>
              <a:t>consisted of</a:t>
            </a:r>
            <a:r>
              <a:rPr lang="pl-PL" dirty="0"/>
              <a:t> </a:t>
            </a:r>
            <a:r>
              <a:rPr lang="en-US" dirty="0"/>
              <a:t>around 1 million parts and weighed nearly 5 tons</a:t>
            </a:r>
            <a:r>
              <a:rPr lang="pl-PL" dirty="0"/>
              <a:t>, and </a:t>
            </a:r>
            <a:r>
              <a:rPr lang="en-US" dirty="0"/>
              <a:t>was a general-purpose electromechanical computer used during the World War II.</a:t>
            </a:r>
            <a:r>
              <a:rPr lang="pl-PL" dirty="0"/>
              <a:t> FUN FACT: </a:t>
            </a:r>
            <a:r>
              <a:rPr lang="pl-PL" dirty="0" err="1"/>
              <a:t>it</a:t>
            </a:r>
            <a:r>
              <a:rPr lang="pl-PL" dirty="0"/>
              <a:t> was </a:t>
            </a:r>
            <a:r>
              <a:rPr lang="pl-PL" dirty="0" err="1"/>
              <a:t>used</a:t>
            </a:r>
            <a:r>
              <a:rPr lang="pl-PL" dirty="0"/>
              <a:t> t</a:t>
            </a:r>
            <a:r>
              <a:rPr lang="en-US" dirty="0"/>
              <a:t>o determine whether implosion was a viable choice to detonate the atom bomb</a:t>
            </a:r>
            <a:r>
              <a:rPr lang="pl-PL" dirty="0"/>
              <a:t>. FUN</a:t>
            </a:r>
            <a:r>
              <a:rPr lang="en-US" dirty="0"/>
              <a:t> </a:t>
            </a:r>
            <a:r>
              <a:rPr lang="pl-PL" dirty="0"/>
              <a:t>FACT2</a:t>
            </a:r>
            <a:r>
              <a:rPr lang="en-US" dirty="0"/>
              <a:t>: one of the first programmers </a:t>
            </a:r>
            <a:r>
              <a:rPr lang="pl-PL" dirty="0"/>
              <a:t>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machine</a:t>
            </a:r>
            <a:r>
              <a:rPr lang="pl-PL" dirty="0"/>
              <a:t>, </a:t>
            </a:r>
            <a:r>
              <a:rPr lang="en-US" dirty="0"/>
              <a:t>Grace Hopper discovered the first </a:t>
            </a:r>
            <a:r>
              <a:rPr lang="pl-PL" dirty="0" err="1"/>
              <a:t>computer</a:t>
            </a:r>
            <a:r>
              <a:rPr lang="pl-PL" dirty="0"/>
              <a:t> </a:t>
            </a:r>
            <a:r>
              <a:rPr lang="en-US" dirty="0"/>
              <a:t>bug, which was literally a mole stuck in one of the reading holes... So it is where the 'bug' came from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5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used trigonometry to solve the problem of firing a torpedo at a moving target</a:t>
            </a:r>
            <a:r>
              <a:rPr lang="pl-PL" dirty="0"/>
              <a:t>. </a:t>
            </a:r>
            <a:r>
              <a:rPr lang="en-US" dirty="0"/>
              <a:t>These devices had a low operating speed and were eventually superseded by much faster all-electric computers, originally using vacuum tubes.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5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the </a:t>
            </a:r>
            <a:r>
              <a:rPr lang="pl-PL" dirty="0" err="1"/>
              <a:t>true</a:t>
            </a:r>
            <a:r>
              <a:rPr lang="pl-PL" dirty="0"/>
              <a:t> </a:t>
            </a:r>
            <a:r>
              <a:rPr lang="pl-PL" dirty="0" err="1"/>
              <a:t>breakthrough</a:t>
            </a:r>
            <a:r>
              <a:rPr lang="pl-PL" dirty="0"/>
              <a:t>.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reduced</a:t>
            </a:r>
            <a:r>
              <a:rPr lang="pl-PL" dirty="0"/>
              <a:t> the </a:t>
            </a:r>
            <a:r>
              <a:rPr lang="pl-PL" dirty="0" err="1"/>
              <a:t>cost</a:t>
            </a:r>
            <a:r>
              <a:rPr lang="pl-PL" dirty="0"/>
              <a:t> of </a:t>
            </a:r>
            <a:r>
              <a:rPr lang="pl-PL" dirty="0" err="1"/>
              <a:t>computers</a:t>
            </a:r>
            <a:r>
              <a:rPr lang="pl-PL" dirty="0"/>
              <a:t> by </a:t>
            </a:r>
            <a:r>
              <a:rPr lang="pl-PL" dirty="0" err="1"/>
              <a:t>thousands</a:t>
            </a:r>
            <a:r>
              <a:rPr lang="pl-PL" dirty="0"/>
              <a:t> of Times.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allowed</a:t>
            </a:r>
            <a:r>
              <a:rPr lang="pl-PL" dirty="0"/>
              <a:t> the </a:t>
            </a:r>
            <a:r>
              <a:rPr lang="pl-PL" dirty="0" err="1"/>
              <a:t>transistoras</a:t>
            </a:r>
            <a:r>
              <a:rPr lang="pl-PL" dirty="0"/>
              <a:t> to </a:t>
            </a:r>
            <a:r>
              <a:rPr lang="pl-PL" dirty="0" err="1"/>
              <a:t>shrink</a:t>
            </a:r>
            <a:r>
              <a:rPr lang="pl-PL" dirty="0"/>
              <a:t> and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cheaper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52874-6AEB-4EC8-9BFF-9A1EB5DB11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69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6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1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3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9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6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9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0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9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33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Wideo 14" descr="Obraz zawierający wewnątrz&#10;&#10;Opis wygenerowany automatycznie">
            <a:extLst>
              <a:ext uri="{FF2B5EF4-FFF2-40B4-BE49-F238E27FC236}">
                <a16:creationId xmlns:a16="http://schemas.microsoft.com/office/drawing/2014/main" id="{2DFEC923-E087-4B0A-E9DE-39E76E93C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-2"/>
            <a:ext cx="12192002" cy="6858001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093C5F1-820E-45E2-BF45-96B147FEC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-1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ED6C017-3ECD-53DF-8A02-481306A59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8" y="3311562"/>
            <a:ext cx="4953000" cy="2627548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A brief history of Computer</a:t>
            </a:r>
            <a:r>
              <a:rPr lang="pl-PL" sz="4400" dirty="0">
                <a:solidFill>
                  <a:srgbClr val="FFFFFF"/>
                </a:solidFill>
              </a:rPr>
              <a:t>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46C7B1B-A324-E718-8513-4EB67562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9109" y="2018923"/>
            <a:ext cx="3579889" cy="373751"/>
          </a:xfrm>
        </p:spPr>
        <p:txBody>
          <a:bodyPr>
            <a:normAutofit/>
          </a:bodyPr>
          <a:lstStyle/>
          <a:p>
            <a:pPr algn="r"/>
            <a:r>
              <a:rPr lang="pl-PL" dirty="0">
                <a:solidFill>
                  <a:srgbClr val="FFFFFF"/>
                </a:solidFill>
              </a:rPr>
              <a:t>Jakub Mikulski &amp; Roch Mykietów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8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A131B2F-FF5E-E8D8-FABA-B19F9C4F6F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9333" r="2" b="2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3CDABD-4775-0879-2272-64147020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Transistors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55825D-D755-450A-FAD5-38F07A503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2" y="2332029"/>
            <a:ext cx="4118906" cy="38401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 1947 first transistor was invented and in 1953 first computer was made using transistors (TRADIC), what makes it so special? Transistors need a lot less energy than vacuum tubes, are a lot smaller, much more durable and cheaper.</a:t>
            </a:r>
          </a:p>
        </p:txBody>
      </p:sp>
    </p:spTree>
    <p:extLst>
      <p:ext uri="{BB962C8B-B14F-4D97-AF65-F5344CB8AC3E}">
        <p14:creationId xmlns:p14="http://schemas.microsoft.com/office/powerpoint/2010/main" val="343971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37955E-2EA3-9CAF-5681-A86606F7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pl-PL" dirty="0"/>
              <a:t>I</a:t>
            </a:r>
            <a:r>
              <a:rPr lang="en-US" dirty="0" err="1"/>
              <a:t>ntegrated</a:t>
            </a:r>
            <a:r>
              <a:rPr lang="en-US" dirty="0"/>
              <a:t> circuit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621EF5A-1E4F-CC32-A3A9-9965105B84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000" y="2517628"/>
            <a:ext cx="4799013" cy="3194343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2668E13-53F2-171B-F561-80D1F3C109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/>
              <a:t>I</a:t>
            </a:r>
            <a:r>
              <a:rPr lang="en-US" dirty="0" err="1"/>
              <a:t>ntegrated</a:t>
            </a:r>
            <a:r>
              <a:rPr lang="en-US" dirty="0"/>
              <a:t> circuit is a set of electronic circuits on one small flat piece (or "chip") of semiconductor material</a:t>
            </a:r>
            <a:r>
              <a:rPr lang="pl-P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2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8B0098-E68D-6C0E-2DC4-E8730C25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end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9915ED-7F74-35BE-91F8-1FCB7174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Thanks for attention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Sources:</a:t>
            </a:r>
          </a:p>
          <a:p>
            <a:r>
              <a:rPr lang="en-US" dirty="0" err="1"/>
              <a:t>wikipedia</a:t>
            </a:r>
            <a:endParaRPr lang="en-US" dirty="0"/>
          </a:p>
          <a:p>
            <a:r>
              <a:rPr lang="en-US" dirty="0"/>
              <a:t>my notes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7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70B28809-5219-3704-72B8-CF254344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computer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CF0476F-968C-AB50-F02F-3E4A90E4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321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A computer is a digital electronic machine that can be programmed to carry out sequences of arithmetic or logical operations (computation) automatically.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" name="Obraz 2" descr="Obraz zawierający obwód, sprzęt elektroniczny&#10;&#10;Opis wygenerowany automatycznie">
            <a:extLst>
              <a:ext uri="{FF2B5EF4-FFF2-40B4-BE49-F238E27FC236}">
                <a16:creationId xmlns:a16="http://schemas.microsoft.com/office/drawing/2014/main" id="{D37BA8F8-1989-52B9-E078-C9659F99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77" y="1526711"/>
            <a:ext cx="2521902" cy="2011217"/>
          </a:xfrm>
          <a:prstGeom prst="rect">
            <a:avLst/>
          </a:prstGeom>
        </p:spPr>
      </p:pic>
      <p:pic>
        <p:nvPicPr>
          <p:cNvPr id="2" name="Obraz 1" descr="Obraz zawierający tekst, wewnątrz, stół, osoba&#10;&#10;Opis wygenerowany automatycznie">
            <a:extLst>
              <a:ext uri="{FF2B5EF4-FFF2-40B4-BE49-F238E27FC236}">
                <a16:creationId xmlns:a16="http://schemas.microsoft.com/office/drawing/2014/main" id="{FECBBF4C-5A3A-17FC-EF2D-4FAA6684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310" y="3773550"/>
            <a:ext cx="3327437" cy="18716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7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E44A67C-5EE8-A7CC-CC12-AAFBBFB6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start?</a:t>
            </a:r>
            <a:endParaRPr lang="en-US" dirty="0"/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0ADA85C5-344A-C571-2DD4-B2DF958EFE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Some says that the beginning of the computing was an invention of abacus 3000BC in China</a:t>
            </a:r>
            <a:r>
              <a:rPr lang="pl-PL" dirty="0"/>
              <a:t>.</a:t>
            </a:r>
          </a:p>
          <a:p>
            <a:endParaRPr lang="en-US" dirty="0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BD9CF441-F28A-34AD-5197-D230C0F9D0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The first 'calculator' was made by mathematician Blaise Pascal in 1642,</a:t>
            </a:r>
            <a:r>
              <a:rPr lang="pl-PL" dirty="0"/>
              <a:t> </a:t>
            </a:r>
            <a:r>
              <a:rPr lang="en-US" dirty="0"/>
              <a:t>he made first mechanical calculator was named "</a:t>
            </a:r>
            <a:r>
              <a:rPr lang="en-US" dirty="0" err="1"/>
              <a:t>Pascalin</a:t>
            </a:r>
            <a:r>
              <a:rPr lang="en-US" dirty="0"/>
              <a:t>"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4ACF44E-3A3E-94C1-A8B3-3D3E8BE4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93" y="3716212"/>
            <a:ext cx="3555199" cy="208706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A612FD9-9E39-7C5D-C17F-5CB173F9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15" y="3874777"/>
            <a:ext cx="3431387" cy="22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1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4A6A81-F6BF-9A4F-1836-E6ED19D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844420"/>
            <a:ext cx="3932237" cy="1964986"/>
          </a:xfrm>
        </p:spPr>
        <p:txBody>
          <a:bodyPr/>
          <a:lstStyle/>
          <a:p>
            <a:r>
              <a:rPr lang="en-US" dirty="0"/>
              <a:t>Stepped reckoner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69400F3-49A8-F6A3-DC0B-E57361ECB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7688" y="1391245"/>
            <a:ext cx="5421312" cy="4065984"/>
          </a:xfrm>
          <a:prstGeom prst="rect">
            <a:avLst/>
          </a:pr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E7B79CB-A829-9EA0-37DD-C9719C922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809406"/>
            <a:ext cx="3932237" cy="30595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Shortly after that, Gottfried Leibniz</a:t>
            </a:r>
            <a:r>
              <a:rPr lang="pl-PL" dirty="0"/>
              <a:t>, </a:t>
            </a:r>
            <a:r>
              <a:rPr lang="en-US" dirty="0"/>
              <a:t>constructed mechanical calculator that could do all 4 basic arithmetic operations,</a:t>
            </a:r>
            <a:r>
              <a:rPr lang="pl-PL" dirty="0"/>
              <a:t> </a:t>
            </a:r>
            <a:r>
              <a:rPr lang="en-US" dirty="0"/>
              <a:t>addition, subtraction, multiplication and division</a:t>
            </a:r>
          </a:p>
        </p:txBody>
      </p:sp>
    </p:spTree>
    <p:extLst>
      <p:ext uri="{BB962C8B-B14F-4D97-AF65-F5344CB8AC3E}">
        <p14:creationId xmlns:p14="http://schemas.microsoft.com/office/powerpoint/2010/main" val="417298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CA0521-8EA9-6078-F404-6A44EFAF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4468AE-2313-B805-D053-B3E93DA62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Long after in 1810 the next milestone was made by Charles Babbage</a:t>
            </a:r>
            <a:r>
              <a:rPr lang="pl-PL" dirty="0"/>
              <a:t>.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He saw that a lot of calculations are regularly repeated </a:t>
            </a:r>
            <a:r>
              <a:rPr lang="pl-PL" dirty="0"/>
              <a:t>and </a:t>
            </a:r>
            <a:r>
              <a:rPr lang="en-US" dirty="0"/>
              <a:t>that’s why he crated </a:t>
            </a:r>
            <a:r>
              <a:rPr lang="pl-PL" dirty="0"/>
              <a:t>a </a:t>
            </a:r>
            <a:r>
              <a:rPr lang="en-US" dirty="0"/>
              <a:t>mechanical engine powered by steam</a:t>
            </a:r>
            <a:r>
              <a:rPr lang="pl-PL" dirty="0"/>
              <a:t> </a:t>
            </a:r>
            <a:r>
              <a:rPr lang="en-US" dirty="0"/>
              <a:t>called the „calculator engine”.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7B23935-F003-95B4-0AF3-05EEFB8AD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1057" y="2339975"/>
            <a:ext cx="4536873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9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6AB50F72-286C-3025-A0DE-FEBFDBB2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346F4737-B855-7CB5-422B-2FA4B1F99E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000" y="2515129"/>
            <a:ext cx="4799013" cy="3199342"/>
          </a:xfrm>
          <a:prstGeom prst="rect">
            <a:avLst/>
          </a:prstGeom>
        </p:spPr>
      </p:pic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6B0FD944-3342-59D8-24B5-17FE2661D6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I</a:t>
            </a:r>
            <a:r>
              <a:rPr lang="pl-PL" dirty="0"/>
              <a:t>n</a:t>
            </a:r>
            <a:r>
              <a:rPr lang="en-US" dirty="0"/>
              <a:t> 1936 Alan Turing proposed a concept of infinite machine that could compute anything that is possible to compute</a:t>
            </a:r>
          </a:p>
        </p:txBody>
      </p:sp>
    </p:spTree>
    <p:extLst>
      <p:ext uri="{BB962C8B-B14F-4D97-AF65-F5344CB8AC3E}">
        <p14:creationId xmlns:p14="http://schemas.microsoft.com/office/powerpoint/2010/main" val="5528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32993676-835C-DC84-D82F-58A3F1AE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Harvard Mark I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A3A718D9-1B89-4590-8F2C-C59B130336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A year later in 1937 Howard Aiken with the IBM began to work on the "Harvard Mark 1 Calculating Machine", a fully programmable calculator inspired by Babbage analytical engine.</a:t>
            </a:r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10A32F99-B6CE-E482-A162-FD5ADE4D45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9988" y="2504507"/>
            <a:ext cx="4799012" cy="32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116DC5-631A-EB7F-2C62-683652AD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 computers</a:t>
            </a:r>
          </a:p>
        </p:txBody>
      </p:sp>
      <p:pic>
        <p:nvPicPr>
          <p:cNvPr id="5" name="Symbol zastępczy zawartości 4" descr="Obraz zawierający tekst, panel sterowania&#10;&#10;Opis wygenerowany automatycznie">
            <a:extLst>
              <a:ext uri="{FF2B5EF4-FFF2-40B4-BE49-F238E27FC236}">
                <a16:creationId xmlns:a16="http://schemas.microsoft.com/office/drawing/2014/main" id="{7E743535-800D-B979-38DA-B226B8BF1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0484" y="1362259"/>
            <a:ext cx="2975262" cy="4062771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08C099-7EE3-3AA6-D99C-5EDE3E851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0873" y="2332026"/>
            <a:ext cx="5798126" cy="384017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dirty="0"/>
              <a:t>Early digital computers were electromechanical; electric switches drove mechanical relays to perform the calculation, like the Harvard Mark I. </a:t>
            </a:r>
          </a:p>
          <a:p>
            <a:pPr marL="0" indent="0" algn="just">
              <a:buNone/>
            </a:pPr>
            <a:r>
              <a:rPr lang="en-US" dirty="0"/>
              <a:t>By 1938, the United States Navy had developed an electromechanical analog computer small enough to use aboard a submarine. This was the Torpedo Data Computer. </a:t>
            </a:r>
          </a:p>
        </p:txBody>
      </p:sp>
    </p:spTree>
    <p:extLst>
      <p:ext uri="{BB962C8B-B14F-4D97-AF65-F5344CB8AC3E}">
        <p14:creationId xmlns:p14="http://schemas.microsoft.com/office/powerpoint/2010/main" val="191426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C2F78B-DEE8-4195-A196-DFC51BDAD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D79D08-4BE8-4799-BE09-5078DFEE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5D65A1-16CB-407F-993F-2A6D59BC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3446C21-0F48-8C06-3F16-6CA2F90E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Vacuum tubes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92827B-156F-7449-076F-FA06CBFE1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2028"/>
            <a:ext cx="3769468" cy="38401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ABC computer was using vacuum tubes. They worked like modern transistors, but they were using a lot of electricity and they were quickly burning out, but at least they were much faster than their mechanical counterparts.</a:t>
            </a:r>
          </a:p>
        </p:txBody>
      </p:sp>
      <p:pic>
        <p:nvPicPr>
          <p:cNvPr id="5" name="Symbol zastępczy zawartości 4" descr="Obraz zawierający sprzęt elektroniczny, ściana, wewnątrz, lampa elektronowa&#10;&#10;Opis wygenerowany automatycznie">
            <a:extLst>
              <a:ext uri="{FF2B5EF4-FFF2-40B4-BE49-F238E27FC236}">
                <a16:creationId xmlns:a16="http://schemas.microsoft.com/office/drawing/2014/main" id="{0E6BEDBC-291A-D256-021B-E894F5AF93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</a:blip>
          <a:srcRect l="30918" r="20201" b="-1"/>
          <a:stretch/>
        </p:blipFill>
        <p:spPr>
          <a:xfrm>
            <a:off x="5280193" y="10"/>
            <a:ext cx="6911808" cy="6857990"/>
          </a:xfrm>
          <a:custGeom>
            <a:avLst/>
            <a:gdLst/>
            <a:ahLst/>
            <a:cxnLst/>
            <a:rect l="l" t="t" r="r" b="b"/>
            <a:pathLst>
              <a:path w="6911808" h="6858000">
                <a:moveTo>
                  <a:pt x="6001291" y="0"/>
                </a:moveTo>
                <a:lnTo>
                  <a:pt x="6010593" y="0"/>
                </a:lnTo>
                <a:lnTo>
                  <a:pt x="6911808" y="0"/>
                </a:lnTo>
                <a:lnTo>
                  <a:pt x="6911808" y="6858000"/>
                </a:lnTo>
                <a:lnTo>
                  <a:pt x="6094479" y="6858000"/>
                </a:lnTo>
                <a:lnTo>
                  <a:pt x="6001291" y="6858000"/>
                </a:lnTo>
                <a:lnTo>
                  <a:pt x="2229335" y="6858000"/>
                </a:lnTo>
                <a:lnTo>
                  <a:pt x="1633138" y="6858000"/>
                </a:lnTo>
                <a:lnTo>
                  <a:pt x="0" y="6858000"/>
                </a:lnTo>
                <a:lnTo>
                  <a:pt x="6001291" y="106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469062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834</Words>
  <Application>Microsoft Office PowerPoint</Application>
  <PresentationFormat>Panoramiczny</PresentationFormat>
  <Paragraphs>51</Paragraphs>
  <Slides>12</Slides>
  <Notes>8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Calibri</vt:lpstr>
      <vt:lpstr>Consolas</vt:lpstr>
      <vt:lpstr>Walbaum Display</vt:lpstr>
      <vt:lpstr>RegattaVTI</vt:lpstr>
      <vt:lpstr>A brief history of ComputerS</vt:lpstr>
      <vt:lpstr>What is a computer?</vt:lpstr>
      <vt:lpstr>When did it start?</vt:lpstr>
      <vt:lpstr>Stepped reckoner</vt:lpstr>
      <vt:lpstr>Prezentacja programu PowerPoint</vt:lpstr>
      <vt:lpstr>Turing machine</vt:lpstr>
      <vt:lpstr>Harvard Mark I</vt:lpstr>
      <vt:lpstr>Digital computers</vt:lpstr>
      <vt:lpstr>Vacuum tubes</vt:lpstr>
      <vt:lpstr>Transistors</vt:lpstr>
      <vt:lpstr> Integrated circuit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Computer Science</dc:title>
  <dc:creator>Roch Mykietów</dc:creator>
  <cp:lastModifiedBy>Roch Mykietów</cp:lastModifiedBy>
  <cp:revision>30</cp:revision>
  <dcterms:created xsi:type="dcterms:W3CDTF">2022-10-12T12:20:46Z</dcterms:created>
  <dcterms:modified xsi:type="dcterms:W3CDTF">2022-10-20T18:52:42Z</dcterms:modified>
</cp:coreProperties>
</file>